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关系图"/>
          <p:cNvPicPr>
            <a:picLocks noChangeAspect="1"/>
          </p:cNvPicPr>
          <p:nvPr/>
        </p:nvPicPr>
        <p:blipFill>
          <a:blip r:embed="rId2"/>
          <a:srcRect r="2528" b="10909"/>
          <a:stretch>
            <a:fillRect/>
          </a:stretch>
        </p:blipFill>
        <p:spPr>
          <a:xfrm>
            <a:off x="239184" y="692150"/>
            <a:ext cx="11885083" cy="61102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2117" y="549275"/>
            <a:ext cx="12192000" cy="151130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ChangeArrowheads="1"/>
          </p:cNvSpPr>
          <p:nvPr>
            <p:ph type="subTitle" idx="1"/>
          </p:nvPr>
        </p:nvSpPr>
        <p:spPr>
          <a:xfrm>
            <a:off x="2544233" y="2492375"/>
            <a:ext cx="7393517" cy="1222375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056" name="Rectangle 8"/>
          <p:cNvSpPr>
            <a:spLocks noChangeArrowheads="1"/>
          </p:cNvSpPr>
          <p:nvPr>
            <p:ph type="ctrTitle"/>
          </p:nvPr>
        </p:nvSpPr>
        <p:spPr>
          <a:xfrm>
            <a:off x="1007533" y="620713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11" name="Rectangle 4"/>
          <p:cNvSpPr>
            <a:spLocks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2" name="Rectangle 5"/>
          <p:cNvSpPr>
            <a:spLocks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3" name="Rectangle 6"/>
          <p:cNvSpPr>
            <a:spLocks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2117" y="333375"/>
            <a:ext cx="12192000" cy="1009650"/>
          </a:xfrm>
          <a:prstGeom prst="rect">
            <a:avLst/>
          </a:prstGeom>
          <a:gradFill rotWithShape="0">
            <a:gsLst>
              <a:gs pos="0">
                <a:schemeClr val="bg2">
                  <a:gamma/>
                  <a:tint val="0"/>
                  <a:invGamma/>
                </a:schemeClr>
              </a:gs>
              <a:gs pos="100000">
                <a:schemeClr val="bg2">
                  <a:alpha val="53999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027" name="Picture 3" descr="关系图"/>
          <p:cNvPicPr>
            <a:picLocks noChangeAspect="1"/>
          </p:cNvPicPr>
          <p:nvPr/>
        </p:nvPicPr>
        <p:blipFill>
          <a:blip r:embed="rId12"/>
          <a:srcRect t="1094" r="8122" b="13318"/>
          <a:stretch>
            <a:fillRect/>
          </a:stretch>
        </p:blipFill>
        <p:spPr>
          <a:xfrm>
            <a:off x="7730067" y="4438650"/>
            <a:ext cx="4453467" cy="2333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8" name="Rectangle 4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5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30" name="Rectangle 6"/>
          <p:cNvSpPr>
            <a:spLocks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1" name="Rectangle 7"/>
          <p:cNvSpPr>
            <a:spLocks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2" name="Rectangle 8"/>
          <p:cNvSpPr>
            <a:spLocks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 bldLvl="0" animBg="1"/>
      <p:bldP spid="1028" grpId="0" bldLvl="0"/>
    </p:bldLst>
  </p:timing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good location for a coffee&amp;tea store in Ottawa?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Yuqing He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Analysis: universities &amp; colleges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47595" y="1600200"/>
            <a:ext cx="749554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Analysis: shopping centers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87270" y="1600200"/>
            <a:ext cx="761682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Analysis: correlation analysis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79825" y="2045335"/>
            <a:ext cx="4629785" cy="37522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Conclusion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a good location for a coffee&amp;tea shop should: </a:t>
            </a:r>
            <a:endParaRPr lang="en-US"/>
          </a:p>
          <a:p>
            <a:endParaRPr lang="en-US"/>
          </a:p>
          <a:p>
            <a:pPr marL="914400" lvl="2" indent="0">
              <a:buNone/>
            </a:pPr>
            <a:r>
              <a:rPr lang="en-US"/>
              <a:t>1) be close to neighbors such as bars and restaurants</a:t>
            </a:r>
            <a:endParaRPr lang="en-US"/>
          </a:p>
          <a:p>
            <a:pPr marL="914400" lvl="2" indent="0">
              <a:buNone/>
            </a:pPr>
            <a:r>
              <a:rPr lang="en-US"/>
              <a:t>2) get away from other competitors</a:t>
            </a:r>
            <a:endParaRPr lang="en-US"/>
          </a:p>
          <a:p>
            <a:pPr marL="914400" lvl="2" indent="0">
              <a:buNone/>
            </a:pPr>
            <a:r>
              <a:rPr lang="en-US"/>
              <a:t>3) have a diversity of different products/services (here, different types of drinks)</a:t>
            </a:r>
            <a:endParaRPr lang="en-US"/>
          </a:p>
          <a:p>
            <a:pPr marL="914400" lvl="2" indent="0">
              <a:buNone/>
            </a:pPr>
            <a:r>
              <a:rPr lang="en-US"/>
              <a:t>4) around the areas with a high level of traffic flows during morning, afternoon, and evening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r>
              <a:rPr lang="en-US" sz="6000" b="1"/>
              <a:t>Thanks for your watching!</a:t>
            </a:r>
            <a:endParaRPr lang="en-US" sz="6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Background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/>
              <a:t>With the Canadian Coffee Association reporting 72 percent of Canadians consumed coffee in 2018 (up slightly from 71 percent in 2017), Coffee is a massive industry to explore.</a:t>
            </a:r>
            <a:endParaRPr lang="en-US" sz="2400"/>
          </a:p>
          <a:p>
            <a:endParaRPr lang="en-US" sz="2400"/>
          </a:p>
          <a:p>
            <a:r>
              <a:rPr lang="en-US" sz="2400"/>
              <a:t>Similarly, the tea segment also continues to experience growth, according to Shabnam Weber, president of the Toronto-based Tea and Herbal Association of Canada (THAC). </a:t>
            </a:r>
            <a:endParaRPr 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Research Question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algn="l"/>
            <a:r>
              <a:rPr lang="en-US" sz="3600"/>
              <a:t>Which type of location is good for setting up a coffee&amp;tea store in Ottawa?</a:t>
            </a:r>
            <a:endParaRPr 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Framework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algn="l">
              <a:buFont typeface="Wingdings" panose="05000000000000000000" charset="0"/>
              <a:buChar char="Ø"/>
            </a:pPr>
            <a:r>
              <a:rPr lang="en-US"/>
              <a:t>Demographics: who will purchase coffee and tea? </a:t>
            </a:r>
            <a:endParaRPr lang="en-US"/>
          </a:p>
          <a:p>
            <a:pPr algn="l">
              <a:buFont typeface="Wingdings" panose="05000000000000000000" charset="0"/>
              <a:buChar char="Ø"/>
            </a:pPr>
            <a:r>
              <a:rPr lang="en-US"/>
              <a:t>Competition: whether there are a lot of competitors around?  </a:t>
            </a:r>
            <a:endParaRPr lang="en-US"/>
          </a:p>
          <a:p>
            <a:pPr algn="l">
              <a:buFont typeface="Wingdings" panose="05000000000000000000" charset="0"/>
              <a:buChar char="Ø"/>
            </a:pPr>
            <a:r>
              <a:rPr lang="en-US"/>
              <a:t>Neighboring: who are your neighborhoods?  </a:t>
            </a:r>
            <a:endParaRPr lang="en-US"/>
          </a:p>
          <a:p>
            <a:pPr algn="l">
              <a:buFont typeface="Wingdings" panose="05000000000000000000" charset="0"/>
              <a:buChar char="Ø"/>
            </a:pPr>
            <a:r>
              <a:rPr lang="en-US"/>
              <a:t>Traffic Situation: how is the traffic situation around your location?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Data and Methodology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000"/>
              <a:t>From the Yelp Fusion API, we can obtain the parameters including (Data size: 416): </a:t>
            </a:r>
            <a:endParaRPr lang="en-US" sz="2000"/>
          </a:p>
          <a:p>
            <a:endParaRPr lang="en-US" sz="2000"/>
          </a:p>
          <a:p>
            <a:pPr marL="457200" lvl="1" indent="0">
              <a:buNone/>
            </a:pPr>
            <a:r>
              <a:rPr lang="en-US" sz="1750"/>
              <a:t>a. Alias: the unique identification for each of the business. For example, “Starbucks-1”, “Starbucks-2”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b. Name: the name of the business. For example, “Starbucks”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c. Latitude&amp;longitude&amp;Zip Codes: the locations of businesses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d. Phone: phone numbers of business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e. Address: the detailed address of businesses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f. Rating: the ratings for each of the business, from 0 to 5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g. Review_counts: how many customers provide a review for this business</a:t>
            </a:r>
            <a:endParaRPr lang="en-US" sz="17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Data and Methodology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000">
                <a:sym typeface="+mn-ea"/>
              </a:rPr>
              <a:t>From the Foursquare API, we can obtain the parameters including (Data size: 14774):</a:t>
            </a:r>
            <a:endParaRPr lang="en-US" sz="2000">
              <a:sym typeface="+mn-ea"/>
            </a:endParaRPr>
          </a:p>
          <a:p>
            <a:endParaRPr lang="en-US" sz="2000"/>
          </a:p>
          <a:p>
            <a:pPr marL="457200" lvl="1" indent="0">
              <a:buNone/>
            </a:pPr>
            <a:r>
              <a:rPr lang="en-US" sz="1750"/>
              <a:t>a. Alias: the unique identification for each of the business. For example, “Starbucks-1”, “Starbucks-2”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b. Latitude&amp;longitude&amp;Zip Codes: the locations of businesses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c. Venues: the name of the businesses around the coffee&amp;tea shops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d. Venues Latitude&amp;longitude: the locations of the neighbors </a:t>
            </a:r>
            <a:endParaRPr lang="en-US" sz="1750"/>
          </a:p>
          <a:p>
            <a:pPr marL="457200" lvl="1" indent="0">
              <a:buNone/>
            </a:pPr>
            <a:r>
              <a:rPr lang="en-US" sz="1750"/>
              <a:t>e. Venue Category: what kind of shops the neighbors are</a:t>
            </a:r>
            <a:endParaRPr lang="en-US" sz="17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Data and Methodology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3803650" cy="4526280"/>
          </a:xfrm>
        </p:spPr>
        <p:txBody>
          <a:bodyPr/>
          <a:p>
            <a:r>
              <a:rPr lang="en-US"/>
              <a:t>From Google Map API, we obtian the data of traffic flows at the traffic flows at 9 a.m., 12 p.m. and 5 p.m. during work day and weekends</a:t>
            </a: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221605" y="1821815"/>
            <a:ext cx="6663055" cy="34582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Analysis: popular shops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59635" y="1600200"/>
            <a:ext cx="787209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Analysis: high-ranked shops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26005" y="1600200"/>
            <a:ext cx="7538720" cy="4526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usiness Cooperate">
  <a:themeElements>
    <a:clrScheme name="Business Cooper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siness Cooperat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usiness Cooper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siness Cooper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siness Cooper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2368</Words>
  <Application>WPS Presentation</Application>
  <PresentationFormat>Widescreen</PresentationFormat>
  <Paragraphs>70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Wingdings</vt:lpstr>
      <vt:lpstr>Business Cooperate</vt:lpstr>
      <vt:lpstr>PowerPoint 演示文稿</vt:lpstr>
      <vt:lpstr>PowerPoint 演示文稿</vt:lpstr>
      <vt:lpstr>Background</vt:lpstr>
      <vt:lpstr>Research Question</vt:lpstr>
      <vt:lpstr>PowerPoint 演示文稿</vt:lpstr>
      <vt:lpstr>Data and Methodology</vt:lpstr>
      <vt:lpstr>PowerPoint 演示文稿</vt:lpstr>
      <vt:lpstr>PowerPoint 演示文稿</vt:lpstr>
      <vt:lpstr>Analysis - popular shops</vt:lpstr>
      <vt:lpstr>Analysis: high-ranked shops</vt:lpstr>
      <vt:lpstr>Analysis: high-ranked shops</vt:lpstr>
      <vt:lpstr>Analysis: shopping centers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good location for a coffee&amp;tea store in Ottawa?</dc:title>
  <dc:creator/>
  <cp:lastModifiedBy>yuqin</cp:lastModifiedBy>
  <cp:revision>10</cp:revision>
  <dcterms:created xsi:type="dcterms:W3CDTF">2021-01-11T07:26:02Z</dcterms:created>
  <dcterms:modified xsi:type="dcterms:W3CDTF">2021-01-11T07:34:56Z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1033-11.2.0.9937</vt:lpwstr>
  </property>
</Properties>
</file>

<file path=docProps/thumbnail.jpeg>
</file>